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C4E2-8A77-A10A-0CFB-A03461BD4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A722B-ED86-4D45-DE7C-882B1242B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A605D-E521-E9CA-DCFD-4D7D25DFF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41709-8B1A-D7E1-873C-5C2B4B6A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ECD3D-7502-FB93-6B90-B6E226620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9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82BB7-F511-26EC-9477-B4CD97A6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A395F-6B96-4E83-8AB3-385939A46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C3C3E-5251-E012-FD25-5CE75C85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DA6E1-3FB2-C83D-E251-BDCE791E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0CA27-C889-5EFE-BCE0-F5E9B402E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4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5C0FE0-4CA1-7501-CC30-D3FB02ECC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9B63B-846B-3214-EC5D-4CA816D35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36E5A-12BA-AB96-D239-E371932D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36D80-E396-E482-6F40-589D7EAD7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DE3FC-1928-497F-3C47-B32CFC9D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5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FD75-24C5-D6F6-B7C0-CB0D4D2A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20579-1741-12B0-B8D4-4819AE0AC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E6840-E539-282F-AD0E-4B655E105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CAB4-E40A-DD71-E04F-50CBD0A41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DC3EA-73C6-5058-68C6-171CC014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B25C-0BBE-D96C-D51B-A1CB69887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3B86E-C80A-7A6D-CF59-BD7F919C8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94F95-3BAC-1769-9B2C-F81F5E09B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51FE7-E3BC-966A-F0FC-BFDC989F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F93D2-C6ED-8F94-5B31-262B8FFE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8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AA08B-8778-D2D1-7DB1-68DACFCAB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0DB50-D7F3-B163-E652-FB4B8E7CD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738FB-88FC-0A53-6E1B-FC2A1337E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75E27-6836-1E85-20B1-8D2FEA2D2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33069-F0AC-47E7-1D8A-54262DB63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86386-7C60-623F-3ABA-8F0CDA4C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67A68-6BBC-7268-F021-BE3F119C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4E3A7-B93A-838B-C8CA-F08A4A782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0E5E8-ADFE-6D34-7510-FE2315DF3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FB2CDA-91F0-9B91-BFE5-149A1F07E2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56490-11A8-568D-2358-9F450B795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0E5B8-5919-FED0-A39D-DA521E26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F31C71-4E2A-72D0-0294-E5C133E3E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EF7480-1412-BF30-4CB2-93215AB7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2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C4560-6539-F5E2-349E-B4840627E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B6FFE5-4573-3482-9E96-B0ADCEA50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87243D-55C7-F312-03DB-4FB9195F3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4F3AF-78E3-DC91-2F3F-AFF23ECAA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9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DD1027-D02F-C25D-E84B-4C0724D8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F1BC8D-A78F-DDE6-7F17-5F601B0E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682C8-3151-BFF5-0591-F0A562D0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8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3EB3-B472-1810-8C63-E9FA394FF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3CAA0-E4A8-6D4B-01A1-B632D546C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5E82B-679C-4420-6F88-644247814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D249E-5652-FD41-2649-58A8B8A6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3ABB9-B57F-2ECF-7105-9872C5D0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38D45-C5E2-0768-18E7-76F805F5E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8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E6979-7323-B2ED-89DA-C574EEB3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DEFA05-5FDF-A215-BCD3-74A6BDC18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8CAA9-27BB-9F5C-D73A-8171A9823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2C7D0-8944-B921-3F4E-5BD1552D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1192C-5F93-573A-CC92-780F90E7F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1EDBD-DE07-EE92-25BC-BFFE2E441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6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22EFA-80BC-250D-06F6-C603BF3A9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F68A0-6B49-DB33-486B-CA61995FF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4753B-0346-8761-EEDB-DB6BCBCD8E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AB5DC-09AF-43A4-A7E5-D5035978CEB1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19046-DD57-8925-C8D8-AE53AED2C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53AC5-4044-F205-1513-58E84430D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EF13D-9723-496F-81DB-174B0803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7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c.edu/concussion-center/center-concussion-education-and-research-chestnut-hill-colle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5E4F-8F08-BD09-4023-D217B04A9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49"/>
            <a:ext cx="10515600" cy="76233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Applied Neuropsychology &amp; Concussion Education/Intervention Lab</a:t>
            </a:r>
            <a:b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Applied Neuropsychology &amp; Concussion Education/Intervention Lab</a:t>
            </a:r>
            <a:b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Applied Neuropsychology and Concussion Education/Intervention Lab</a:t>
            </a:r>
            <a:b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William Ernst, Psy.D.</a:t>
            </a:r>
            <a:b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William Ernst, Psy.D.</a:t>
            </a:r>
            <a:b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William Ernst, Psy.D.</a:t>
            </a:r>
            <a:b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74FE4-C8BC-A83D-9267-008CC03DF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2973"/>
            <a:ext cx="10515600" cy="562844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Applied Neuropsychology </a:t>
            </a:r>
          </a:p>
          <a:p>
            <a:pPr lvl="1"/>
            <a:r>
              <a:rPr lang="en-US" sz="1500" b="1" i="1" u="sng" dirty="0"/>
              <a:t>Performance Validity Testing </a:t>
            </a:r>
            <a:r>
              <a:rPr lang="en-US" sz="1500" dirty="0"/>
              <a:t>(e.g., developing assessment techniques and processes for determining the degree of effort put forth during neuropsychological testing).</a:t>
            </a:r>
          </a:p>
          <a:p>
            <a:pPr lvl="2"/>
            <a:r>
              <a:rPr lang="en-US" sz="1400" b="1" i="1" dirty="0"/>
              <a:t>Sample dissertation/publication: </a:t>
            </a:r>
            <a:r>
              <a:rPr lang="en-US" sz="1400" dirty="0">
                <a:effectLst/>
                <a:ea typeface="SimSun" panose="02010600030101010101" pitchFamily="2" charset="-122"/>
              </a:rPr>
              <a:t>DiCarlo, G.M., Ernst, W.J. &amp; </a:t>
            </a:r>
            <a:r>
              <a:rPr lang="en-US" sz="1400" dirty="0" err="1">
                <a:effectLst/>
                <a:ea typeface="SimSun" panose="02010600030101010101" pitchFamily="2" charset="-122"/>
              </a:rPr>
              <a:t>Kneavel</a:t>
            </a:r>
            <a:r>
              <a:rPr lang="en-US" sz="1400" dirty="0">
                <a:effectLst/>
                <a:ea typeface="SimSun" panose="02010600030101010101" pitchFamily="2" charset="-122"/>
              </a:rPr>
              <a:t>, M.E. (2022). An exploratory study of the convergent validity of the Test of Effort (TOE) in adults with acquired brain injury. </a:t>
            </a:r>
            <a:r>
              <a:rPr lang="en-US" sz="1400" i="1" dirty="0">
                <a:effectLst/>
                <a:ea typeface="SimSun" panose="02010600030101010101" pitchFamily="2" charset="-122"/>
              </a:rPr>
              <a:t>Brain Injury.</a:t>
            </a:r>
            <a:endParaRPr lang="en-US" sz="1400" dirty="0">
              <a:effectLst/>
              <a:ea typeface="SimSun" panose="02010600030101010101" pitchFamily="2" charset="-122"/>
            </a:endParaRPr>
          </a:p>
          <a:p>
            <a:pPr marL="457200" lvl="1" indent="0">
              <a:buNone/>
            </a:pPr>
            <a:endParaRPr lang="en-US" sz="1500" dirty="0">
              <a:ea typeface="SimSun" panose="02010600030101010101" pitchFamily="2" charset="-122"/>
            </a:endParaRPr>
          </a:p>
          <a:p>
            <a:pPr lvl="1"/>
            <a:r>
              <a:rPr lang="en-US" sz="1500" b="1" i="1" u="sng" dirty="0">
                <a:ea typeface="SimSun" panose="02010600030101010101" pitchFamily="2" charset="-122"/>
              </a:rPr>
              <a:t>Medical Decision-Making Capacity Evaluations </a:t>
            </a:r>
            <a:r>
              <a:rPr lang="en-US" sz="1500" dirty="0">
                <a:ea typeface="SimSun" panose="02010600030101010101" pitchFamily="2" charset="-122"/>
              </a:rPr>
              <a:t>(e.g., examining procedures and processes used to determine if adults have the capacity to make decisions about their medical care).</a:t>
            </a:r>
          </a:p>
          <a:p>
            <a:pPr marL="457200" lvl="1" indent="0">
              <a:buNone/>
            </a:pPr>
            <a:endParaRPr lang="en-US" sz="1500" dirty="0">
              <a:ea typeface="SimSun" panose="02010600030101010101" pitchFamily="2" charset="-122"/>
            </a:endParaRPr>
          </a:p>
          <a:p>
            <a:pPr lvl="1"/>
            <a:r>
              <a:rPr lang="en-US" sz="1500" b="1" i="1" u="sng" dirty="0">
                <a:ea typeface="SimSun" panose="02010600030101010101" pitchFamily="2" charset="-122"/>
                <a:cs typeface="Times New Roman" panose="02020603050405020304" pitchFamily="18" charset="0"/>
              </a:rPr>
              <a:t>Neuropsychological Consultation with School Personnel </a:t>
            </a:r>
            <a:r>
              <a:rPr lang="en-US" sz="1500" dirty="0">
                <a:ea typeface="SimSun" panose="02010600030101010101" pitchFamily="2" charset="-122"/>
                <a:cs typeface="Times New Roman" panose="02020603050405020304" pitchFamily="18" charset="0"/>
              </a:rPr>
              <a:t>(e.g., models of interprofessional collaboration; evaluating the utility of recommendations made in neuropsychological evaluation reports). </a:t>
            </a:r>
          </a:p>
          <a:p>
            <a:pPr lvl="2"/>
            <a:r>
              <a:rPr lang="en-US" sz="1400" b="1" i="1" dirty="0">
                <a:cs typeface="Times New Roman" panose="02020603050405020304" pitchFamily="18" charset="0"/>
              </a:rPr>
              <a:t>Sample publication: </a:t>
            </a:r>
            <a:r>
              <a:rPr lang="en-US" sz="1400" dirty="0">
                <a:effectLst/>
                <a:ea typeface="SimSun" panose="02010600030101010101" pitchFamily="2" charset="-122"/>
              </a:rPr>
              <a:t>Ernst, W. J., Pelletier S., &amp; Simpson, G. (2008). Consultation with school personnel: What clinical neuropsychologists need to know. </a:t>
            </a:r>
            <a:r>
              <a:rPr lang="en-US" sz="1400" i="1" dirty="0">
                <a:effectLst/>
                <a:ea typeface="SimSun" panose="02010600030101010101" pitchFamily="2" charset="-122"/>
              </a:rPr>
              <a:t>The Clinical Neuropsychologist, 22(6), </a:t>
            </a:r>
            <a:r>
              <a:rPr lang="en-US" sz="1400" dirty="0">
                <a:effectLst/>
                <a:ea typeface="SimSun" panose="02010600030101010101" pitchFamily="2" charset="-122"/>
              </a:rPr>
              <a:t>953-976.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Concussion Education and Intervention</a:t>
            </a:r>
          </a:p>
          <a:p>
            <a:pPr lvl="1"/>
            <a:r>
              <a:rPr lang="en-US" sz="1500" dirty="0"/>
              <a:t>Please go to the link below for examples of program development and research related to concussion education. </a:t>
            </a:r>
            <a:r>
              <a:rPr lang="en-US" sz="1500" dirty="0">
                <a:hlinkClick r:id="rId2"/>
              </a:rPr>
              <a:t>https://www.chc.edu/concussion-center/center-concussion-education-and-research-chestnut-hill-college</a:t>
            </a:r>
            <a:endParaRPr lang="en-US" sz="1500" dirty="0"/>
          </a:p>
          <a:p>
            <a:pPr lvl="1"/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Interventions (e.g., individual counseling and peer-oriented approaches) to support athletes and non-athletes with persisting concussion symptoms.  </a:t>
            </a:r>
          </a:p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Executive Skills Interventions for children and adults with ADHD</a:t>
            </a:r>
          </a:p>
          <a:p>
            <a:pPr lvl="1"/>
            <a:r>
              <a:rPr lang="en-US" sz="1400" dirty="0">
                <a:cs typeface="Times New Roman" panose="02020603050405020304" pitchFamily="18" charset="0"/>
              </a:rPr>
              <a:t>This is a new area under development and will mainly focus on 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the development of </a:t>
            </a:r>
            <a:r>
              <a:rPr lang="en-US" sz="1400" dirty="0">
                <a:solidFill>
                  <a:srgbClr val="22211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executive skills/counseling interventions for children and adults with ADHD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CC8CF4-1557-6E94-3C32-2156DEF869D9}"/>
              </a:ext>
            </a:extLst>
          </p:cNvPr>
          <p:cNvSpPr txBox="1"/>
          <p:nvPr/>
        </p:nvSpPr>
        <p:spPr>
          <a:xfrm>
            <a:off x="1811045" y="2272683"/>
            <a:ext cx="9542755" cy="38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06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318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Times New Roman</vt:lpstr>
      <vt:lpstr>Office Theme</vt:lpstr>
      <vt:lpstr>Applied Neuropsychology &amp; Concussion Education/Intervention Lab Applied Neuropsychology &amp; Concussion Education/Intervention Lab Applied Neuropsychology and Concussion Education/Intervention Lab William Ernst, Psy.D. William Ernst, Psy.D.  William Ernst, Psy.D.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Applied Neuropsychology &amp; Concussion Education/Intervention Lab Applied Neuropsychology &amp; Concussion Education/Intervention Lab Applied Neuropsychology and Concussion Education/Intervention Lab  William Ernst, Psy.D. William Ernst, Psy.D.  William Ernst, Psy.D.</dc:title>
  <dc:creator>william ernst</dc:creator>
  <cp:lastModifiedBy>Lindemann, Natalie</cp:lastModifiedBy>
  <cp:revision>3</cp:revision>
  <dcterms:created xsi:type="dcterms:W3CDTF">2023-01-17T20:40:07Z</dcterms:created>
  <dcterms:modified xsi:type="dcterms:W3CDTF">2024-03-15T15:26:13Z</dcterms:modified>
</cp:coreProperties>
</file>